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575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44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715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05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998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189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6949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4231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064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5637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3550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33D7C-BDCC-4592-82A1-1D6F818B4D40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6C60F-5364-4CD6-BFA9-CB600029BC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9522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430599"/>
            <a:ext cx="9144000" cy="2387600"/>
          </a:xfrm>
        </p:spPr>
        <p:txBody>
          <a:bodyPr>
            <a:normAutofit/>
          </a:bodyPr>
          <a:lstStyle/>
          <a:p>
            <a:r>
              <a:rPr lang="ko-KR" altLang="en-US" sz="3200" b="1" dirty="0" err="1"/>
              <a:t>미디어리터러시</a:t>
            </a:r>
            <a:r>
              <a:rPr lang="ko-KR" altLang="en-US" sz="3200" b="1" dirty="0"/>
              <a:t> 함양을 위해 필요한 법적 지식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2536466"/>
            <a:ext cx="9144000" cy="922352"/>
          </a:xfrm>
        </p:spPr>
        <p:txBody>
          <a:bodyPr/>
          <a:lstStyle/>
          <a:p>
            <a:endParaRPr lang="en-US" altLang="ko-KR" dirty="0"/>
          </a:p>
          <a:p>
            <a:r>
              <a:rPr lang="en-US" altLang="ko-KR" b="1" dirty="0"/>
              <a:t>: </a:t>
            </a:r>
            <a:r>
              <a:rPr lang="ko-KR" altLang="en-US" b="1" dirty="0"/>
              <a:t>법률의 원리와 논리 </a:t>
            </a:r>
          </a:p>
        </p:txBody>
      </p:sp>
      <p:sp>
        <p:nvSpPr>
          <p:cNvPr id="4" name="부제목 2"/>
          <p:cNvSpPr txBox="1">
            <a:spLocks/>
          </p:cNvSpPr>
          <p:nvPr/>
        </p:nvSpPr>
        <p:spPr>
          <a:xfrm>
            <a:off x="1533282" y="4644887"/>
            <a:ext cx="9144000" cy="922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dirty="0"/>
          </a:p>
          <a:p>
            <a:r>
              <a:rPr lang="ko-KR" altLang="en-US" dirty="0" err="1"/>
              <a:t>류영재</a:t>
            </a:r>
            <a:r>
              <a:rPr lang="ko-KR" altLang="en-US" dirty="0"/>
              <a:t> 대구지방법원 판사</a:t>
            </a:r>
          </a:p>
        </p:txBody>
      </p:sp>
    </p:spTree>
    <p:extLst>
      <p:ext uri="{BB962C8B-B14F-4D97-AF65-F5344CB8AC3E}">
        <p14:creationId xmlns:p14="http://schemas.microsoft.com/office/powerpoint/2010/main" val="4066954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b="1" dirty="0"/>
              <a:t>표현의 자유와 민주주의</a:t>
            </a:r>
            <a:endParaRPr lang="en-US" altLang="ko-KR" b="1" dirty="0"/>
          </a:p>
          <a:p>
            <a:pPr marL="0" indent="0">
              <a:buNone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신문과 방송의 자유</a:t>
            </a:r>
            <a:r>
              <a:rPr lang="en-US" altLang="ko-KR" dirty="0"/>
              <a:t>, </a:t>
            </a:r>
            <a:r>
              <a:rPr lang="ko-KR" altLang="en-US" dirty="0"/>
              <a:t>기능 확보 및 제한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: MBC </a:t>
            </a:r>
            <a:r>
              <a:rPr lang="ko-KR" altLang="en-US" dirty="0" err="1"/>
              <a:t>편집독립권</a:t>
            </a:r>
            <a:r>
              <a:rPr lang="ko-KR" altLang="en-US" dirty="0"/>
              <a:t> 사례</a:t>
            </a:r>
            <a:r>
              <a:rPr lang="en-US" altLang="ko-KR" dirty="0"/>
              <a:t>, </a:t>
            </a:r>
            <a:r>
              <a:rPr lang="ko-KR" altLang="en-US" dirty="0"/>
              <a:t>방송의 공정성에 대한 의문 제기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정보 통제의 문제</a:t>
            </a:r>
            <a:r>
              <a:rPr lang="en-US" altLang="ko-KR" dirty="0"/>
              <a:t>: </a:t>
            </a:r>
            <a:r>
              <a:rPr lang="ko-KR" altLang="en-US" dirty="0"/>
              <a:t>미네르바 사건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공직선거법상의 </a:t>
            </a:r>
            <a:r>
              <a:rPr lang="ko-KR" altLang="en-US" dirty="0" err="1"/>
              <a:t>제문제</a:t>
            </a:r>
            <a:r>
              <a:rPr lang="ko-KR" altLang="en-US" dirty="0"/>
              <a:t>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95747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표현의 자유의 한계</a:t>
            </a:r>
            <a:r>
              <a:rPr lang="en-US" altLang="ko-KR" b="1" dirty="0"/>
              <a:t>: </a:t>
            </a:r>
            <a:r>
              <a:rPr lang="ko-KR" altLang="en-US" b="1" dirty="0" err="1"/>
              <a:t>혐오표현</a:t>
            </a:r>
            <a:endParaRPr lang="en-US" altLang="ko-KR" b="1" dirty="0"/>
          </a:p>
          <a:p>
            <a:pPr marL="0" indent="0">
              <a:buNone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혐오표현이란 </a:t>
            </a:r>
            <a:r>
              <a:rPr lang="en-US" altLang="ko-KR" dirty="0"/>
              <a:t>: </a:t>
            </a:r>
            <a:r>
              <a:rPr lang="ko-KR" altLang="en-US" dirty="0"/>
              <a:t>차별</a:t>
            </a:r>
            <a:r>
              <a:rPr lang="en-US" altLang="ko-KR" dirty="0"/>
              <a:t>, </a:t>
            </a:r>
            <a:r>
              <a:rPr lang="ko-KR" altLang="en-US" dirty="0"/>
              <a:t>집단적 표지</a:t>
            </a:r>
            <a:r>
              <a:rPr lang="en-US" altLang="ko-KR" dirty="0"/>
              <a:t>, </a:t>
            </a:r>
            <a:r>
              <a:rPr lang="ko-KR" altLang="en-US" dirty="0"/>
              <a:t>혐오 선동 및 차별 강화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“</a:t>
            </a:r>
            <a:r>
              <a:rPr lang="ko-KR" altLang="en-US" dirty="0"/>
              <a:t>다원적 민주주의를 해하는 의미에서 사회질서 위반</a:t>
            </a:r>
            <a:r>
              <a:rPr lang="en-US" altLang="ko-KR" dirty="0"/>
              <a:t>＂</a:t>
            </a:r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제한의 적절한 방법</a:t>
            </a:r>
            <a:r>
              <a:rPr lang="en-US" altLang="ko-KR" dirty="0"/>
              <a:t>: </a:t>
            </a:r>
            <a:r>
              <a:rPr lang="ko-KR" altLang="en-US" dirty="0"/>
              <a:t>처벌 </a:t>
            </a:r>
            <a:r>
              <a:rPr lang="en-US" altLang="ko-KR" dirty="0"/>
              <a:t>vs </a:t>
            </a:r>
            <a:r>
              <a:rPr lang="ko-KR" altLang="en-US" dirty="0"/>
              <a:t>자율규제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52648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자유의 제한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표현의 자유의 제한 근거 </a:t>
            </a:r>
            <a:endParaRPr lang="en-US" altLang="ko-KR" b="1" dirty="0"/>
          </a:p>
          <a:p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대한민국 헌법 제</a:t>
            </a:r>
            <a:r>
              <a:rPr lang="en-US" altLang="ko-KR" dirty="0"/>
              <a:t>21</a:t>
            </a:r>
            <a:r>
              <a:rPr lang="ko-KR" altLang="en-US" dirty="0"/>
              <a:t>조 제</a:t>
            </a:r>
            <a:r>
              <a:rPr lang="en-US" altLang="ko-KR" dirty="0"/>
              <a:t>4</a:t>
            </a:r>
            <a:r>
              <a:rPr lang="ko-KR" altLang="en-US" dirty="0"/>
              <a:t>항 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: </a:t>
            </a:r>
            <a:r>
              <a:rPr lang="ko-KR" altLang="en-US" dirty="0"/>
              <a:t>타인의 명예나 권리</a:t>
            </a:r>
            <a:r>
              <a:rPr lang="en-US" altLang="ko-KR" dirty="0"/>
              <a:t>, </a:t>
            </a:r>
            <a:r>
              <a:rPr lang="ko-KR" altLang="en-US" dirty="0"/>
              <a:t>공중도덕</a:t>
            </a:r>
            <a:r>
              <a:rPr lang="en-US" altLang="ko-KR" dirty="0"/>
              <a:t>, </a:t>
            </a:r>
            <a:r>
              <a:rPr lang="ko-KR" altLang="en-US" dirty="0"/>
              <a:t>사회윤리 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8221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자유의 제한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b="1" dirty="0"/>
              <a:t>표현의 자유의 제한 이론  </a:t>
            </a:r>
            <a:endParaRPr lang="en-US" altLang="ko-KR" b="1" dirty="0"/>
          </a:p>
          <a:p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위축효과를 고려할 것 </a:t>
            </a:r>
            <a:r>
              <a:rPr lang="en-US" altLang="ko-KR" dirty="0"/>
              <a:t>: </a:t>
            </a:r>
            <a:r>
              <a:rPr lang="ko-KR" altLang="en-US" dirty="0"/>
              <a:t>명확성 원칙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사상의 자유시장 이론 </a:t>
            </a:r>
            <a:r>
              <a:rPr lang="en-US" altLang="ko-KR" dirty="0"/>
              <a:t>: </a:t>
            </a:r>
            <a:r>
              <a:rPr lang="ko-KR" altLang="en-US" dirty="0"/>
              <a:t>사상은 제한되지 않는다</a:t>
            </a:r>
            <a:r>
              <a:rPr lang="en-US" altLang="ko-KR" dirty="0"/>
              <a:t>. </a:t>
            </a:r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공적 인물 이론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민주주의 촉진 이론 </a:t>
            </a:r>
            <a:r>
              <a:rPr lang="en-US" altLang="ko-KR" dirty="0"/>
              <a:t>(</a:t>
            </a:r>
            <a:r>
              <a:rPr lang="ko-KR" altLang="en-US" dirty="0"/>
              <a:t>인터넷 표현</a:t>
            </a:r>
            <a:r>
              <a:rPr lang="en-US" altLang="ko-KR" dirty="0"/>
              <a:t>)</a:t>
            </a:r>
          </a:p>
          <a:p>
            <a:pPr marL="0" indent="0">
              <a:buNone/>
            </a:pPr>
            <a:r>
              <a:rPr lang="ko-KR" altLang="en-US" dirty="0"/>
              <a:t> </a:t>
            </a:r>
            <a:endParaRPr lang="en-US" altLang="ko-KR" dirty="0"/>
          </a:p>
          <a:p>
            <a:pPr marL="0" indent="0">
              <a:buNone/>
            </a:pP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2179217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자유의 제한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b="1" dirty="0"/>
              <a:t>표현의 자유의 제한 내용  </a:t>
            </a:r>
            <a:endParaRPr lang="en-US" altLang="ko-KR" b="1" dirty="0"/>
          </a:p>
          <a:p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허가 검열 금지 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: </a:t>
            </a:r>
            <a:r>
              <a:rPr lang="ko-KR" altLang="en-US" dirty="0"/>
              <a:t>국가기관에 의한 </a:t>
            </a:r>
            <a:r>
              <a:rPr lang="en-US" altLang="ko-KR" dirty="0"/>
              <a:t>/</a:t>
            </a:r>
            <a:r>
              <a:rPr lang="ko-KR" altLang="en-US" dirty="0"/>
              <a:t>내용에 대한 </a:t>
            </a:r>
            <a:r>
              <a:rPr lang="en-US" altLang="ko-KR" dirty="0"/>
              <a:t>/</a:t>
            </a:r>
            <a:r>
              <a:rPr lang="ko-KR" altLang="en-US" dirty="0"/>
              <a:t>법적 </a:t>
            </a:r>
            <a:r>
              <a:rPr lang="en-US" altLang="ko-KR" dirty="0"/>
              <a:t>/</a:t>
            </a:r>
            <a:r>
              <a:rPr lang="ko-KR" altLang="en-US" dirty="0"/>
              <a:t>사전 제한 금지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집회 허가제 금지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행정적 규제 </a:t>
            </a:r>
            <a:r>
              <a:rPr lang="en-US" altLang="ko-KR" dirty="0"/>
              <a:t>(</a:t>
            </a:r>
            <a:r>
              <a:rPr lang="ko-KR" altLang="en-US" dirty="0"/>
              <a:t>각종 </a:t>
            </a:r>
            <a:r>
              <a:rPr lang="ko-KR" altLang="en-US" dirty="0" err="1"/>
              <a:t>행정심의</a:t>
            </a:r>
            <a:r>
              <a:rPr lang="en-US" altLang="ko-KR" dirty="0"/>
              <a:t>, </a:t>
            </a:r>
            <a:r>
              <a:rPr lang="ko-KR" altLang="en-US" dirty="0"/>
              <a:t>방송 및 신문 관련 규제</a:t>
            </a:r>
            <a:r>
              <a:rPr lang="en-US" altLang="ko-KR" dirty="0"/>
              <a:t>, </a:t>
            </a:r>
            <a:r>
              <a:rPr lang="ko-KR" altLang="en-US" dirty="0"/>
              <a:t>집회에 대한 통제</a:t>
            </a:r>
            <a:r>
              <a:rPr lang="en-US" altLang="ko-KR" dirty="0"/>
              <a:t>)</a:t>
            </a:r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사법적 규제 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 </a:t>
            </a:r>
            <a:endParaRPr lang="en-US" altLang="ko-KR" dirty="0"/>
          </a:p>
          <a:p>
            <a:pPr marL="0" indent="0">
              <a:buNone/>
            </a:pP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1172493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자유의 제한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b="1" dirty="0"/>
              <a:t>표현의 자유 제한에 관한 중요 헌재 결정</a:t>
            </a:r>
            <a:endParaRPr lang="en-US" altLang="ko-KR" b="1" dirty="0"/>
          </a:p>
          <a:p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모욕</a:t>
            </a:r>
            <a:r>
              <a:rPr lang="en-US" altLang="ko-KR" dirty="0"/>
              <a:t>, </a:t>
            </a:r>
            <a:r>
              <a:rPr lang="ko-KR" altLang="en-US" dirty="0"/>
              <a:t>사실 적시 명예훼손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야간 옥외 집회 제한 위헌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미네르바 사건 </a:t>
            </a:r>
            <a:r>
              <a:rPr lang="en-US" altLang="ko-KR" dirty="0"/>
              <a:t>(</a:t>
            </a:r>
            <a:r>
              <a:rPr lang="ko-KR" altLang="en-US" dirty="0"/>
              <a:t>구 전기통신사업법상의 불온통신제도</a:t>
            </a:r>
            <a:r>
              <a:rPr lang="en-US" altLang="ko-KR" dirty="0"/>
              <a:t> </a:t>
            </a:r>
            <a:r>
              <a:rPr lang="ko-KR" altLang="en-US" dirty="0"/>
              <a:t>위헌</a:t>
            </a:r>
            <a:r>
              <a:rPr lang="en-US" altLang="ko-KR" dirty="0"/>
              <a:t>)</a:t>
            </a:r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인터넷 실명제 위헌</a:t>
            </a:r>
            <a:r>
              <a:rPr lang="en-US" altLang="ko-KR" dirty="0"/>
              <a:t>, </a:t>
            </a:r>
            <a:r>
              <a:rPr lang="ko-KR" altLang="en-US" dirty="0"/>
              <a:t>인터넷 </a:t>
            </a:r>
            <a:r>
              <a:rPr lang="ko-KR" altLang="en-US" dirty="0" err="1"/>
              <a:t>선거표현</a:t>
            </a:r>
            <a:r>
              <a:rPr lang="ko-KR" altLang="en-US" dirty="0"/>
              <a:t> 금지 위헌  </a:t>
            </a:r>
            <a:endParaRPr lang="en-US" altLang="ko-KR" dirty="0"/>
          </a:p>
          <a:p>
            <a:pPr marL="0" indent="0">
              <a:buNone/>
            </a:pP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906761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변화하는 미디어 현실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인터넷 및 </a:t>
            </a:r>
            <a:r>
              <a:rPr lang="en-US" altLang="ko-KR" b="1" dirty="0"/>
              <a:t>SNS</a:t>
            </a:r>
            <a:r>
              <a:rPr lang="ko-KR" altLang="en-US" b="1" dirty="0"/>
              <a:t>의 등장 </a:t>
            </a:r>
            <a:endParaRPr lang="en-US" altLang="ko-KR" b="1" dirty="0"/>
          </a:p>
          <a:p>
            <a:endParaRPr lang="en-US" altLang="ko-KR" b="1" dirty="0"/>
          </a:p>
          <a:p>
            <a:r>
              <a:rPr lang="ko-KR" altLang="en-US" b="1" dirty="0"/>
              <a:t>인터넷 표현의 특징 </a:t>
            </a:r>
            <a:endParaRPr lang="en-US" altLang="ko-KR" b="1" dirty="0"/>
          </a:p>
          <a:p>
            <a:endParaRPr lang="en-US" altLang="ko-KR" b="1" dirty="0"/>
          </a:p>
          <a:p>
            <a:r>
              <a:rPr lang="en-US" altLang="ko-KR" b="1" dirty="0"/>
              <a:t>SNS </a:t>
            </a:r>
            <a:r>
              <a:rPr lang="ko-KR" altLang="en-US" b="1" dirty="0"/>
              <a:t>중심 미디어 환경에서의 디지털 인격권 형성 </a:t>
            </a:r>
            <a:endParaRPr lang="en-US" altLang="ko-KR" b="1" dirty="0"/>
          </a:p>
          <a:p>
            <a:endParaRPr lang="en-US" altLang="ko-KR" b="1" dirty="0"/>
          </a:p>
          <a:p>
            <a:r>
              <a:rPr lang="ko-KR" altLang="en-US" b="1" dirty="0"/>
              <a:t>제기되는 문제점들</a:t>
            </a:r>
            <a:r>
              <a:rPr lang="en-US" altLang="ko-KR" b="1" dirty="0"/>
              <a:t>,</a:t>
            </a:r>
            <a:r>
              <a:rPr lang="ko-KR" altLang="en-US" b="1" dirty="0"/>
              <a:t> </a:t>
            </a:r>
            <a:r>
              <a:rPr lang="ko-KR" altLang="en-US" b="1" dirty="0" err="1"/>
              <a:t>도전받는</a:t>
            </a:r>
            <a:r>
              <a:rPr lang="ko-KR" altLang="en-US" b="1" dirty="0"/>
              <a:t> 표현의 자유 담론 </a:t>
            </a:r>
            <a:endParaRPr lang="en-US" altLang="ko-KR" dirty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43393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서론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“</a:t>
            </a:r>
            <a:r>
              <a:rPr lang="ko-KR" altLang="en-US" dirty="0"/>
              <a:t>사람은 사회적 동물이다</a:t>
            </a:r>
            <a:r>
              <a:rPr lang="en-US" altLang="ko-KR" dirty="0"/>
              <a:t>“</a:t>
            </a:r>
          </a:p>
          <a:p>
            <a:endParaRPr lang="en-US" altLang="ko-KR" dirty="0"/>
          </a:p>
          <a:p>
            <a:r>
              <a:rPr lang="ko-KR" altLang="en-US" dirty="0"/>
              <a:t>전통적 의미의 표현의 자유 담론 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인터넷</a:t>
            </a:r>
            <a:r>
              <a:rPr lang="en-US" altLang="ko-KR" dirty="0"/>
              <a:t>, SNS, </a:t>
            </a:r>
            <a:r>
              <a:rPr lang="ko-KR" altLang="en-US" dirty="0"/>
              <a:t>변화하는 미디어 환경과 디지털 세대의 등장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‘</a:t>
            </a:r>
            <a:r>
              <a:rPr lang="ko-KR" altLang="en-US" dirty="0"/>
              <a:t>소셜미디어로 인해 세계의 민주주의가 후퇴한다</a:t>
            </a:r>
            <a:r>
              <a:rPr lang="en-US" altLang="ko-KR" dirty="0"/>
              <a:t>＇</a:t>
            </a:r>
          </a:p>
        </p:txBody>
      </p:sp>
    </p:spTree>
    <p:extLst>
      <p:ext uri="{BB962C8B-B14F-4D97-AF65-F5344CB8AC3E}">
        <p14:creationId xmlns:p14="http://schemas.microsoft.com/office/powerpoint/2010/main" val="3803252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b="1" dirty="0"/>
              <a:t>표현의 자유와 사상의 자유 </a:t>
            </a:r>
            <a:r>
              <a:rPr lang="en-US" altLang="ko-KR" b="1" dirty="0"/>
              <a:t>: ‘</a:t>
            </a:r>
            <a:r>
              <a:rPr lang="ko-KR" altLang="en-US" b="1" dirty="0"/>
              <a:t>사상의 자유시장</a:t>
            </a:r>
            <a:r>
              <a:rPr lang="en-US" altLang="ko-KR" b="1" dirty="0"/>
              <a:t>‘, ‘</a:t>
            </a:r>
            <a:r>
              <a:rPr lang="ko-KR" altLang="en-US" b="1" dirty="0" err="1"/>
              <a:t>위축효과</a:t>
            </a:r>
            <a:r>
              <a:rPr lang="en-US" altLang="ko-KR" b="1" dirty="0"/>
              <a:t>’</a:t>
            </a:r>
          </a:p>
          <a:p>
            <a:endParaRPr lang="en-US" altLang="ko-KR" dirty="0"/>
          </a:p>
          <a:p>
            <a:r>
              <a:rPr lang="ko-KR" altLang="en-US" b="1" dirty="0"/>
              <a:t>표현의 자유와 사회적 인간의 형성 </a:t>
            </a:r>
            <a:r>
              <a:rPr lang="en-US" altLang="ko-KR" b="1" dirty="0"/>
              <a:t>: </a:t>
            </a:r>
            <a:r>
              <a:rPr lang="ko-KR" altLang="en-US" b="1" dirty="0"/>
              <a:t>모욕과 명예훼손</a:t>
            </a:r>
            <a:endParaRPr lang="en-US" altLang="ko-KR" b="1" dirty="0"/>
          </a:p>
          <a:p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b="1" dirty="0"/>
              <a:t>표현의 자유와 민주주의 </a:t>
            </a:r>
            <a:endParaRPr lang="en-US" altLang="ko-KR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b="1" dirty="0"/>
              <a:t>  - </a:t>
            </a:r>
            <a:r>
              <a:rPr lang="ko-KR" altLang="en-US" sz="2000" b="1" dirty="0"/>
              <a:t>사회참여 </a:t>
            </a:r>
            <a:r>
              <a:rPr lang="en-US" altLang="ko-KR" sz="2000" b="1" dirty="0"/>
              <a:t>: </a:t>
            </a:r>
            <a:r>
              <a:rPr lang="ko-KR" altLang="en-US" sz="2000" b="1" dirty="0" err="1"/>
              <a:t>정보접근권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언론</a:t>
            </a:r>
            <a:r>
              <a:rPr lang="en-US" altLang="ko-KR" sz="2000" b="1" dirty="0"/>
              <a:t>, </a:t>
            </a:r>
            <a:r>
              <a:rPr lang="ko-KR" altLang="en-US" sz="2000" b="1" dirty="0" err="1"/>
              <a:t>공론장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집회 시위</a:t>
            </a:r>
            <a:endParaRPr lang="en-US" altLang="ko-KR" sz="2000" b="1" dirty="0"/>
          </a:p>
          <a:p>
            <a:pPr marL="0" indent="0">
              <a:buNone/>
            </a:pPr>
            <a:r>
              <a:rPr lang="en-US" altLang="ko-KR" sz="2000" b="1" dirty="0"/>
              <a:t>  - </a:t>
            </a:r>
            <a:r>
              <a:rPr lang="ko-KR" altLang="en-US" sz="2000" b="1" dirty="0"/>
              <a:t>다원적 민주주의와 소수자 보호</a:t>
            </a:r>
            <a:r>
              <a:rPr lang="en-US" altLang="ko-KR" sz="2000" b="1" dirty="0"/>
              <a:t>  </a:t>
            </a:r>
          </a:p>
          <a:p>
            <a:pPr marL="0" indent="0">
              <a:buNone/>
            </a:pPr>
            <a:r>
              <a:rPr lang="en-US" altLang="ko-KR" sz="2000" b="1" dirty="0"/>
              <a:t>  - </a:t>
            </a:r>
            <a:r>
              <a:rPr lang="ko-KR" altLang="en-US" sz="2000" b="1" dirty="0"/>
              <a:t>권리와 통제</a:t>
            </a:r>
            <a:endParaRPr lang="en-US" altLang="ko-KR" sz="2000" b="1" dirty="0"/>
          </a:p>
          <a:p>
            <a:endParaRPr lang="en-US" altLang="ko-KR" dirty="0"/>
          </a:p>
          <a:p>
            <a:r>
              <a:rPr lang="ko-KR" altLang="en-US" b="1" dirty="0"/>
              <a:t>표현의 자유의 한계 </a:t>
            </a:r>
            <a:r>
              <a:rPr lang="en-US" altLang="ko-KR" b="1" dirty="0"/>
              <a:t>: </a:t>
            </a:r>
            <a:r>
              <a:rPr lang="ko-KR" altLang="en-US" b="1" dirty="0" err="1"/>
              <a:t>혐오표현</a:t>
            </a:r>
            <a:r>
              <a:rPr lang="ko-KR" altLang="en-US" b="1" dirty="0"/>
              <a:t> 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554656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표현의 자유와 사상의 자유 </a:t>
            </a:r>
            <a:r>
              <a:rPr lang="en-US" altLang="ko-KR" b="1" dirty="0"/>
              <a:t>: ‘</a:t>
            </a:r>
            <a:r>
              <a:rPr lang="ko-KR" altLang="en-US" b="1" dirty="0"/>
              <a:t>사상의 자유시장</a:t>
            </a:r>
            <a:r>
              <a:rPr lang="en-US" altLang="ko-KR" b="1" dirty="0"/>
              <a:t>‘, ‘</a:t>
            </a:r>
            <a:r>
              <a:rPr lang="ko-KR" altLang="en-US" b="1" dirty="0" err="1"/>
              <a:t>위축효과</a:t>
            </a:r>
            <a:r>
              <a:rPr lang="en-US" altLang="ko-KR" b="1" dirty="0"/>
              <a:t>’</a:t>
            </a:r>
          </a:p>
          <a:p>
            <a:pPr marL="0" indent="0">
              <a:buNone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생각하되 표현하지 말라</a:t>
            </a:r>
            <a:r>
              <a:rPr lang="en-US" altLang="ko-KR" dirty="0"/>
              <a:t>?</a:t>
            </a:r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처벌받을 수 있다는 위험은 곧 </a:t>
            </a:r>
            <a:r>
              <a:rPr lang="ko-KR" altLang="en-US" dirty="0" err="1"/>
              <a:t>자기검열로</a:t>
            </a:r>
            <a:r>
              <a:rPr lang="ko-KR" altLang="en-US" dirty="0"/>
              <a:t> 이어진다</a:t>
            </a:r>
            <a:r>
              <a:rPr lang="en-US" altLang="ko-KR" dirty="0"/>
              <a:t>. </a:t>
            </a:r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명확성 원칙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0928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b="1" dirty="0"/>
              <a:t>표현의 자유와 사회적 인간의 형성</a:t>
            </a:r>
            <a:r>
              <a:rPr lang="en-US" altLang="ko-KR" b="1" dirty="0"/>
              <a:t>: </a:t>
            </a:r>
            <a:r>
              <a:rPr lang="ko-KR" altLang="en-US" b="1" dirty="0"/>
              <a:t>모욕과 명예훼손</a:t>
            </a:r>
            <a:endParaRPr lang="en-US" altLang="ko-KR" b="1" dirty="0"/>
          </a:p>
          <a:p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진실한 사실을 말하는데 처벌받는다는 의미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누가 위험한 사람인가</a:t>
            </a:r>
            <a:r>
              <a:rPr lang="en-US" altLang="ko-KR" dirty="0"/>
              <a:t>, </a:t>
            </a:r>
            <a:r>
              <a:rPr lang="ko-KR" altLang="en-US" dirty="0"/>
              <a:t>누가 좋은 사람인가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허명을 보호하여야 하는 이유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사생활 보호의 필요성을 명예훼손으로 처벌할 때의 문제점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0416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표현의 자유와 사회적 인간의 형성</a:t>
            </a:r>
            <a:r>
              <a:rPr lang="en-US" altLang="ko-KR" b="1" dirty="0"/>
              <a:t>: </a:t>
            </a:r>
            <a:r>
              <a:rPr lang="ko-KR" altLang="en-US" b="1" dirty="0"/>
              <a:t>모욕과 명예훼손</a:t>
            </a:r>
            <a:endParaRPr lang="en-US" altLang="ko-KR" b="1" dirty="0"/>
          </a:p>
          <a:p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허위사실 적시 명예훼손과 언론보도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공적 인물</a:t>
            </a:r>
            <a:r>
              <a:rPr lang="en-US" altLang="ko-KR" dirty="0"/>
              <a:t>, </a:t>
            </a:r>
            <a:r>
              <a:rPr lang="ko-KR" altLang="en-US" dirty="0"/>
              <a:t>공적 사안에 대한 보도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허위사실 적시 명예훼손 형사처벌의 본질적 문제점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01587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표현의 자유와 사회적 인간의 형성</a:t>
            </a:r>
            <a:r>
              <a:rPr lang="en-US" altLang="ko-KR" b="1" dirty="0"/>
              <a:t>: </a:t>
            </a:r>
            <a:r>
              <a:rPr lang="ko-KR" altLang="en-US" b="1" dirty="0"/>
              <a:t>모욕과 명예훼손</a:t>
            </a:r>
            <a:endParaRPr lang="en-US" altLang="ko-KR" b="1" dirty="0"/>
          </a:p>
          <a:p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사실을 적시하지 않고 사람의 명예를 훼손한다는 의미란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무엇이 모욕적 </a:t>
            </a:r>
            <a:r>
              <a:rPr lang="ko-KR" altLang="en-US" dirty="0" err="1"/>
              <a:t>표현인지에</a:t>
            </a:r>
            <a:r>
              <a:rPr lang="ko-KR" altLang="en-US" dirty="0"/>
              <a:t> 대한 결정 권한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바른말 고운말 쓰기 운동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15792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b="1" dirty="0"/>
              <a:t>표현의 자유와 민주주의</a:t>
            </a:r>
            <a:endParaRPr lang="en-US" altLang="ko-KR" b="1" dirty="0"/>
          </a:p>
          <a:p>
            <a:pPr marL="0" indent="0">
              <a:buNone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민주주의 </a:t>
            </a:r>
            <a:r>
              <a:rPr lang="en-US" altLang="ko-KR" dirty="0"/>
              <a:t>= </a:t>
            </a:r>
            <a:r>
              <a:rPr lang="ko-KR" altLang="en-US" dirty="0"/>
              <a:t>시민의 </a:t>
            </a:r>
            <a:r>
              <a:rPr lang="ko-KR" altLang="en-US" dirty="0" err="1"/>
              <a:t>자기지배</a:t>
            </a:r>
            <a:r>
              <a:rPr lang="ko-KR" altLang="en-US" dirty="0"/>
              <a:t>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공적 판단의 주체</a:t>
            </a:r>
            <a:r>
              <a:rPr lang="en-US" altLang="ko-KR" dirty="0"/>
              <a:t>, </a:t>
            </a:r>
            <a:r>
              <a:rPr lang="ko-KR" altLang="en-US" dirty="0"/>
              <a:t>실질적 공적 판단을 위한 필요조건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알 권리와 일반적 정보공개청구권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집단적 의사표시로서의 집회 시위의 자유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51051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000" b="1" dirty="0"/>
              <a:t>표현의 자유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표현의 자유와 민주주의</a:t>
            </a:r>
            <a:endParaRPr lang="en-US" altLang="ko-KR" b="1" dirty="0"/>
          </a:p>
          <a:p>
            <a:pPr marL="0" indent="0">
              <a:buNone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다원적 민주주의</a:t>
            </a:r>
            <a:r>
              <a:rPr lang="en-US" altLang="ko-KR" dirty="0"/>
              <a:t>,</a:t>
            </a:r>
            <a:r>
              <a:rPr lang="ko-KR" altLang="en-US" dirty="0"/>
              <a:t> 다수결 민주주의의 전제로서 소수자 보호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사회적 소수자의 표현은 보호되고 있는가 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/>
              <a:t>집회 시위의 본질과 그에 대한 제한 실태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87192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529</Words>
  <Application>Microsoft Office PowerPoint</Application>
  <PresentationFormat>와이드스크린</PresentationFormat>
  <Paragraphs>143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맑은 고딕</vt:lpstr>
      <vt:lpstr>Arial</vt:lpstr>
      <vt:lpstr>Wingdings</vt:lpstr>
      <vt:lpstr>Office 테마</vt:lpstr>
      <vt:lpstr>미디어리터러시 함양을 위해 필요한 법적 지식 </vt:lpstr>
      <vt:lpstr>서론</vt:lpstr>
      <vt:lpstr>표현의 자유</vt:lpstr>
      <vt:lpstr>표현의 자유</vt:lpstr>
      <vt:lpstr>표현의 자유</vt:lpstr>
      <vt:lpstr>표현의 자유</vt:lpstr>
      <vt:lpstr>표현의 자유</vt:lpstr>
      <vt:lpstr>표현의 자유</vt:lpstr>
      <vt:lpstr>표현의 자유</vt:lpstr>
      <vt:lpstr>표현의 자유</vt:lpstr>
      <vt:lpstr>표현의 자유</vt:lpstr>
      <vt:lpstr>표현의 자유의 제한 </vt:lpstr>
      <vt:lpstr>표현의 자유의 제한 </vt:lpstr>
      <vt:lpstr>표현의 자유의 제한 </vt:lpstr>
      <vt:lpstr>표현의 자유의 제한 </vt:lpstr>
      <vt:lpstr>변화하는 미디어 현실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미디어리터러시 함양을 위해 필요한 법적 지식 </dc:title>
  <dc:creator>user</dc:creator>
  <cp:lastModifiedBy>오픈넷 OpenNet</cp:lastModifiedBy>
  <cp:revision>8</cp:revision>
  <dcterms:created xsi:type="dcterms:W3CDTF">2022-10-03T19:38:41Z</dcterms:created>
  <dcterms:modified xsi:type="dcterms:W3CDTF">2022-10-04T00:49:06Z</dcterms:modified>
</cp:coreProperties>
</file>