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59" r:id="rId1"/>
  </p:sldMasterIdLst>
  <p:notesMasterIdLst>
    <p:notesMasterId r:id="rId20"/>
  </p:notesMasterIdLst>
  <p:handoutMasterIdLst>
    <p:handoutMasterId r:id="rId21"/>
  </p:handoutMasterIdLst>
  <p:sldIdLst>
    <p:sldId id="256" r:id="rId2"/>
    <p:sldId id="556" r:id="rId3"/>
    <p:sldId id="584" r:id="rId4"/>
    <p:sldId id="456" r:id="rId5"/>
    <p:sldId id="595" r:id="rId6"/>
    <p:sldId id="596" r:id="rId7"/>
    <p:sldId id="591" r:id="rId8"/>
    <p:sldId id="592" r:id="rId9"/>
    <p:sldId id="597" r:id="rId10"/>
    <p:sldId id="593" r:id="rId11"/>
    <p:sldId id="562" r:id="rId12"/>
    <p:sldId id="583" r:id="rId13"/>
    <p:sldId id="598" r:id="rId14"/>
    <p:sldId id="588" r:id="rId15"/>
    <p:sldId id="566" r:id="rId16"/>
    <p:sldId id="589" r:id="rId17"/>
    <p:sldId id="569" r:id="rId18"/>
    <p:sldId id="564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r@ilsr.org" initials="c" lastIdx="1" clrIdx="0">
    <p:extLst>
      <p:ext uri="{19B8F6BF-5375-455C-9EA6-DF929625EA0E}">
        <p15:presenceInfo xmlns:p15="http://schemas.microsoft.com/office/powerpoint/2012/main" userId="a5ce15628c5ca29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90169" autoAdjust="0"/>
  </p:normalViewPr>
  <p:slideViewPr>
    <p:cSldViewPr>
      <p:cViewPr varScale="1">
        <p:scale>
          <a:sx n="106" d="100"/>
          <a:sy n="106" d="100"/>
        </p:scale>
        <p:origin x="126" y="12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C91E7C-55F9-2A47-BF48-983070CD99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45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671D74-A305-7D41-B850-EF24812E3E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74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E2798-6E5C-0740-9082-E9B16FA2A512}" type="slidenum">
              <a:rPr lang="en-US"/>
              <a:pPr/>
              <a:t>1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294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485115-EA2B-A64E-995C-ED4804A25193}" type="slidenum">
              <a:rPr lang="en-US"/>
              <a:pPr/>
              <a:t>2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Thank You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NCLM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Dawn</a:t>
            </a:r>
          </a:p>
          <a:p>
            <a:pPr eaLnBrk="1" hangingPunct="1"/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1002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71D74-A305-7D41-B850-EF24812E3E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73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71D74-A305-7D41-B850-EF24812E3E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32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71D74-A305-7D41-B850-EF24812E3E1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56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71D74-A305-7D41-B850-EF24812E3E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42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71D74-A305-7D41-B850-EF24812E3E1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58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71D74-A305-7D41-B850-EF24812E3E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81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4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www.muninetworks.org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6F1ADFA-F580-584C-A81C-9083C236BC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www.muninetworks.org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BFE5-45BD-1E42-8BDD-0E7C35049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www.muninetworks.org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56694-C61B-5246-93CF-DC474B240D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www.muninetworks.org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7329-9514-6141-981B-53E55045C7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4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www.muninetworks.org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8E1B871A-30D7-DC48-879B-6B9931E5F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www.muninetworks.org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A7C0C-CC07-7E47-9CB9-77133B0410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www.muninetworks.org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F4DA-6914-E042-BB75-8DA4D6EB1C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www.muninetworks.org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5E7EE-D44A-8941-9A79-41A5728EB5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www.muninetworks.org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B95E-63FE-A744-AEE2-F067D7E83D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www.muninetworks.org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1D235-2FF1-D445-A1CD-81E2C46A9C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www.muninetworks.org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3B8379F3-4648-C644-A51F-E6FCF8B15B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40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40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www.muninetworks.org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C0D4A72-6DF6-644E-BE52-7FEF9F49F5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2286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4000" dirty="0"/>
              <a:t>Christopher Mitchell</a:t>
            </a:r>
          </a:p>
          <a:p>
            <a:pPr eaLnBrk="1" hangingPunct="1"/>
            <a:r>
              <a:rPr lang="en-US" sz="2000" i="1" dirty="0"/>
              <a:t>Director, </a:t>
            </a:r>
            <a:r>
              <a:rPr lang="en-US" sz="2000" i="1" dirty="0"/>
              <a:t>Community Broadband Networks</a:t>
            </a:r>
            <a:endParaRPr lang="en-US" sz="2000" i="1" dirty="0"/>
          </a:p>
          <a:p>
            <a:pPr eaLnBrk="1" hangingPunct="1"/>
            <a:r>
              <a:rPr lang="en-US" sz="2200" i="1" dirty="0"/>
              <a:t>Institute for Local Self-Reliance</a:t>
            </a:r>
            <a:endParaRPr lang="en-US" sz="2200" i="1" dirty="0"/>
          </a:p>
          <a:p>
            <a:pPr eaLnBrk="1" hangingPunct="1"/>
            <a:r>
              <a:rPr lang="en-US" sz="2200" dirty="0"/>
              <a:t> April 4, 2023</a:t>
            </a:r>
          </a:p>
          <a:p>
            <a:pPr eaLnBrk="1" hangingPunct="1"/>
            <a:r>
              <a:rPr lang="en-US" sz="1900" i="1" dirty="0"/>
              <a:t>@</a:t>
            </a:r>
            <a:r>
              <a:rPr lang="en-US" sz="1900" i="1" dirty="0" err="1"/>
              <a:t>CommunityNets</a:t>
            </a:r>
            <a:endParaRPr lang="en-US" sz="1900" i="1" dirty="0"/>
          </a:p>
          <a:p>
            <a:pPr eaLnBrk="1" hangingPunct="1"/>
            <a:r>
              <a:rPr lang="en-US" sz="1900" i="1" dirty="0"/>
              <a:t>CommunityNets.org</a:t>
            </a:r>
            <a:endParaRPr lang="en-US" sz="19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600202"/>
            <a:ext cx="8229600" cy="1295399"/>
          </a:xfrm>
        </p:spPr>
        <p:txBody>
          <a:bodyPr>
            <a:normAutofit/>
          </a:bodyPr>
          <a:lstStyle/>
          <a:p>
            <a:r>
              <a:rPr lang="en-US" b="1" dirty="0" smtClean="0"/>
              <a:t>Municipal Networks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1" y="228601"/>
            <a:ext cx="7731015" cy="6265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6247934"/>
            <a:ext cx="7086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https://www.fairlawngig.net/announcing-amazing-new-speeds-and-lower-rates-from-fairlawngig/</a:t>
            </a:r>
          </a:p>
        </p:txBody>
      </p:sp>
    </p:spTree>
    <p:extLst>
      <p:ext uri="{BB962C8B-B14F-4D97-AF65-F5344CB8AC3E}">
        <p14:creationId xmlns:p14="http://schemas.microsoft.com/office/powerpoint/2010/main" val="29501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Partnerships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3164" y="1752600"/>
            <a:ext cx="3775295" cy="4495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Definitions vary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Examples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Google Fiber in West Des Moines, Iowa and Huntsville, Alabama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Ting in Westminster, Maryland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34600" y="6042681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</a:rPr>
              <a:t>wiredwdm.org</a:t>
            </a:r>
            <a:endParaRPr lang="en-US" sz="1400" i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657540"/>
            <a:ext cx="6818067" cy="524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1" y="1066800"/>
            <a:ext cx="6017059" cy="487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180770"/>
            <a:ext cx="3975168" cy="25190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53201" y="5749458"/>
            <a:ext cx="2175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bit.ly/</a:t>
            </a:r>
            <a:r>
              <a:rPr lang="en-US" sz="1600" i="1" dirty="0" err="1">
                <a:solidFill>
                  <a:schemeClr val="bg1"/>
                </a:solidFill>
              </a:rPr>
              <a:t>ammon</a:t>
            </a:r>
            <a:r>
              <a:rPr lang="en-US" sz="1600" i="1" dirty="0">
                <a:solidFill>
                  <a:schemeClr val="bg1"/>
                </a:solidFill>
              </a:rPr>
              <a:t>-lid-fiber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Access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Dark Fiber / Conduit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30517" y="1600200"/>
            <a:ext cx="4800600" cy="457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Focus on passive infrastructure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Dark Fiber Examples: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Santa Monica, California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Palo Alto, California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Conduit Examples: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Lincoln, Nebraska</a:t>
            </a:r>
          </a:p>
          <a:p>
            <a:pPr marL="320040" lvl="1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2" descr="santa-monica-city-net-cover-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4800"/>
            <a:ext cx="444301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10400" y="6056014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chemeClr val="bg1"/>
                </a:solidFill>
              </a:rPr>
              <a:t>ilsr.org/</a:t>
            </a:r>
            <a:r>
              <a:rPr lang="en-US" sz="1800" i="1" dirty="0" err="1" smtClean="0">
                <a:solidFill>
                  <a:schemeClr val="bg1"/>
                </a:solidFill>
              </a:rPr>
              <a:t>santa</a:t>
            </a:r>
            <a:r>
              <a:rPr lang="en-US" sz="1800" i="1" dirty="0" smtClean="0">
                <a:solidFill>
                  <a:schemeClr val="bg1"/>
                </a:solidFill>
              </a:rPr>
              <a:t>-</a:t>
            </a:r>
            <a:r>
              <a:rPr lang="en-US" sz="1800" i="1" dirty="0" err="1" smtClean="0">
                <a:solidFill>
                  <a:schemeClr val="bg1"/>
                </a:solidFill>
              </a:rPr>
              <a:t>monica</a:t>
            </a:r>
            <a:r>
              <a:rPr lang="en-US" sz="1800" i="1" dirty="0" smtClean="0">
                <a:solidFill>
                  <a:schemeClr val="bg1"/>
                </a:solidFill>
              </a:rPr>
              <a:t>-city-net</a:t>
            </a:r>
            <a:endParaRPr lang="en-US" sz="1800" i="1" dirty="0">
              <a:solidFill>
                <a:schemeClr val="bg1"/>
              </a:solidFill>
            </a:endParaRPr>
          </a:p>
          <a:p>
            <a:endParaRPr lang="en-US" sz="18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7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74638"/>
            <a:ext cx="6858000" cy="57229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9800" y="60960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chemeClr val="bg1"/>
                </a:solidFill>
              </a:rPr>
              <a:t>www1.nyc.gov/assets/cto</a:t>
            </a:r>
            <a:r>
              <a:rPr lang="en-US" sz="1800" i="1" dirty="0">
                <a:solidFill>
                  <a:schemeClr val="bg1"/>
                </a:solidFill>
              </a:rPr>
              <a:t>/#/project/internet-master-plan</a:t>
            </a:r>
          </a:p>
        </p:txBody>
      </p:sp>
    </p:spTree>
    <p:extLst>
      <p:ext uri="{BB962C8B-B14F-4D97-AF65-F5344CB8AC3E}">
        <p14:creationId xmlns:p14="http://schemas.microsoft.com/office/powerpoint/2010/main" val="37576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133600"/>
            <a:ext cx="5870955" cy="24310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21782" y="4564626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www.mbcoop.org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Common Financing Tools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90600" y="1676400"/>
            <a:ext cx="51816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Bonds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Backed and Unbacked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Tax Dollars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Existing Budgets (Fairlawn, Ohio; Rio Blanco County, Colorado)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Property Taxes (</a:t>
            </a:r>
            <a:r>
              <a:rPr lang="en-US" dirty="0" err="1" smtClean="0">
                <a:solidFill>
                  <a:schemeClr val="bg1"/>
                </a:solidFill>
              </a:rPr>
              <a:t>Leverett</a:t>
            </a:r>
            <a:r>
              <a:rPr lang="en-US" dirty="0" smtClean="0">
                <a:solidFill>
                  <a:schemeClr val="bg1"/>
                </a:solidFill>
              </a:rPr>
              <a:t>, Massachusetts; Lyndon Township, Michigan)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Loans (frequently existing utilities)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Grants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2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8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16642"/>
            <a:ext cx="9144000" cy="362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597" y="5181600"/>
            <a:ext cx="7489694" cy="132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56" y="3327055"/>
            <a:ext cx="6308376" cy="174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30" y="1564089"/>
            <a:ext cx="5990140" cy="166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"/>
            <a:ext cx="3886200" cy="125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2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38201"/>
            <a:ext cx="8001000" cy="2943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276601"/>
            <a:ext cx="4999640" cy="2867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86800" y="3200401"/>
            <a:ext cx="1752600" cy="1042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Institute for Local Self-Reliance</a:t>
            </a:r>
            <a:endParaRPr lang="en-US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81200" y="1828800"/>
            <a:ext cx="4419600" cy="4267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ilsr.org</a:t>
            </a:r>
          </a:p>
          <a:p>
            <a:pPr>
              <a:defRPr/>
            </a:pPr>
            <a:r>
              <a:rPr lang="en-US" dirty="0" smtClean="0"/>
              <a:t>Formed </a:t>
            </a:r>
            <a:r>
              <a:rPr lang="en-US" dirty="0"/>
              <a:t>in 1974</a:t>
            </a:r>
          </a:p>
          <a:p>
            <a:pPr>
              <a:defRPr/>
            </a:pPr>
            <a:r>
              <a:rPr lang="en-US" dirty="0" smtClean="0"/>
              <a:t>Focuses </a:t>
            </a:r>
            <a:endParaRPr lang="en-US" dirty="0"/>
          </a:p>
          <a:p>
            <a:pPr lvl="1">
              <a:defRPr/>
            </a:pPr>
            <a:r>
              <a:rPr lang="en-US" sz="1800" dirty="0"/>
              <a:t>Local Banking</a:t>
            </a:r>
            <a:endParaRPr lang="en-US" sz="1800" dirty="0"/>
          </a:p>
          <a:p>
            <a:pPr lvl="1">
              <a:defRPr/>
            </a:pPr>
            <a:r>
              <a:rPr lang="en-US" sz="1800" dirty="0"/>
              <a:t>Decentralized Energy </a:t>
            </a:r>
          </a:p>
          <a:p>
            <a:pPr lvl="1">
              <a:defRPr/>
            </a:pPr>
            <a:r>
              <a:rPr lang="en-US" sz="1800" dirty="0"/>
              <a:t>Main Street Businesses </a:t>
            </a:r>
          </a:p>
          <a:p>
            <a:pPr lvl="1">
              <a:defRPr/>
            </a:pPr>
            <a:r>
              <a:rPr lang="en-US" sz="1800" dirty="0"/>
              <a:t>Recycling – Waste to Wealth</a:t>
            </a:r>
          </a:p>
          <a:p>
            <a:pPr>
              <a:defRPr/>
            </a:pPr>
            <a:r>
              <a:rPr lang="en-US" dirty="0" smtClean="0"/>
              <a:t>Community Broadband Networks</a:t>
            </a:r>
            <a:endParaRPr lang="en-US" dirty="0"/>
          </a:p>
          <a:p>
            <a:pPr lvl="1">
              <a:defRPr/>
            </a:pPr>
            <a:r>
              <a:rPr lang="en-US" sz="2100" i="1" dirty="0"/>
              <a:t>CommunityNets.org</a:t>
            </a:r>
            <a:endParaRPr lang="en-US" sz="2100" i="1" dirty="0"/>
          </a:p>
          <a:p>
            <a:pPr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28800"/>
            <a:ext cx="3634978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2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442809"/>
            <a:ext cx="5676850" cy="6034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Focus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00200" y="1828800"/>
            <a:ext cx="2895600" cy="4572000"/>
          </a:xfrm>
        </p:spPr>
        <p:txBody>
          <a:bodyPr/>
          <a:lstStyle/>
          <a:p>
            <a:r>
              <a:rPr lang="en-US" dirty="0" smtClean="0"/>
              <a:t>Nonprofit – but financiall</a:t>
            </a:r>
            <a:r>
              <a:rPr lang="en-US" dirty="0" smtClean="0"/>
              <a:t>y sustainable if possible</a:t>
            </a:r>
            <a:endParaRPr lang="en-US" dirty="0" smtClean="0"/>
          </a:p>
          <a:p>
            <a:r>
              <a:rPr lang="en-US" dirty="0" smtClean="0"/>
              <a:t>Focus on community benefits</a:t>
            </a:r>
          </a:p>
          <a:p>
            <a:r>
              <a:rPr lang="en-US" dirty="0" smtClean="0"/>
              <a:t>Correcting market failure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4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676400"/>
            <a:ext cx="7211949" cy="483753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Why Municipal Broadband?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190531" y="1676400"/>
            <a:ext cx="3505200" cy="457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Market Failure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Failure of Federal Government, Federal Communications Commission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History of success with municipal electricity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Poverty and Power, not Technology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5960853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 smtClean="0">
                <a:solidFill>
                  <a:schemeClr val="bg1"/>
                </a:solidFill>
              </a:rPr>
              <a:t>ConnectHumanity.fund</a:t>
            </a:r>
            <a:r>
              <a:rPr lang="en-US" sz="1800" i="1" dirty="0" smtClean="0">
                <a:solidFill>
                  <a:schemeClr val="bg1"/>
                </a:solidFill>
              </a:rPr>
              <a:t>/report-financing-</a:t>
            </a:r>
            <a:r>
              <a:rPr lang="en-US" sz="1800" i="1" dirty="0" err="1" smtClean="0">
                <a:solidFill>
                  <a:schemeClr val="bg1"/>
                </a:solidFill>
              </a:rPr>
              <a:t>ccps</a:t>
            </a:r>
            <a:r>
              <a:rPr lang="en-US" sz="1800" i="1" dirty="0" smtClean="0">
                <a:solidFill>
                  <a:schemeClr val="bg1"/>
                </a:solidFill>
              </a:rPr>
              <a:t>/</a:t>
            </a:r>
            <a:endParaRPr lang="en-US" sz="1800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08604"/>
            <a:ext cx="7620000" cy="44503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39200" y="1656307"/>
            <a:ext cx="2590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Half of humanity is connected to high-quality Internet access.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other half will not be connected by the business models that connected the first half.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2647724" cy="2647724"/>
          </a:xfrm>
        </p:spPr>
      </p:pic>
    </p:spTree>
    <p:extLst>
      <p:ext uri="{BB962C8B-B14F-4D97-AF65-F5344CB8AC3E}">
        <p14:creationId xmlns:p14="http://schemas.microsoft.com/office/powerpoint/2010/main" val="283563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Lessons from U.S. Cities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495800" cy="457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It is not easy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Different from other city services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Define and remind everyone of the goals and metrics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5689332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unsplash.com/photos/kcT-7cirBEw</a:t>
            </a:r>
            <a:endParaRPr lang="en-US" i="1" dirty="0">
              <a:solidFill>
                <a:schemeClr val="bg1"/>
              </a:solidFill>
            </a:endParaRPr>
          </a:p>
          <a:p>
            <a:endParaRPr lang="en-US" strike="sngStrik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00200"/>
            <a:ext cx="60579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6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mercial Aviation Life Raf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295400"/>
            <a:ext cx="8500533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6076951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bit.ly/Digital-Equity-Solutions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42519" y="5334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Gap Networks – Life Rafts</a:t>
            </a:r>
          </a:p>
        </p:txBody>
      </p:sp>
    </p:spTree>
    <p:extLst>
      <p:ext uri="{BB962C8B-B14F-4D97-AF65-F5344CB8AC3E}">
        <p14:creationId xmlns:p14="http://schemas.microsoft.com/office/powerpoint/2010/main" val="968848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 Networks - Providence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5943601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MuniNetworks.org/tags/tags/</a:t>
            </a:r>
            <a:r>
              <a:rPr lang="en-US" sz="1400" i="1" dirty="0" err="1"/>
              <a:t>rhode</a:t>
            </a:r>
            <a:r>
              <a:rPr lang="en-US" sz="1400" i="1" dirty="0"/>
              <a:t>-island</a:t>
            </a:r>
            <a:endParaRPr lang="en-US" sz="14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760" y="1371600"/>
            <a:ext cx="7182004" cy="435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4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Municipal Retail Service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219200" y="1718877"/>
            <a:ext cx="5486400" cy="4495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“Greenlight” in Wilson, North Carolina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Municipal Utility: Electricity, Natural Gas, Internet Access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Essential for the Economy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Focus on Low-Income Households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Sticky Prices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muninetworks.org/sites/www.muninetworks.org/files/wilson%20report%20full%20co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833" y="295990"/>
            <a:ext cx="4532567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200" y="6193552"/>
            <a:ext cx="6705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MuniNetworks.org/reports/edit-report-wilson-hits-fiber-home-run-greenlight-municipal-broadband-network</a:t>
            </a:r>
            <a:endParaRPr lang="en-US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6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15142</TotalTime>
  <Words>298</Words>
  <Application>Microsoft Office PowerPoint</Application>
  <PresentationFormat>Widescreen</PresentationFormat>
  <Paragraphs>88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Franklin Gothic Book</vt:lpstr>
      <vt:lpstr>Perpetua</vt:lpstr>
      <vt:lpstr>Wingdings 2</vt:lpstr>
      <vt:lpstr>Equity</vt:lpstr>
      <vt:lpstr>Municipal Networks</vt:lpstr>
      <vt:lpstr>Institute for Local Self-Reliance</vt:lpstr>
      <vt:lpstr>Different Focus</vt:lpstr>
      <vt:lpstr>Why Municipal Broadband?</vt:lpstr>
      <vt:lpstr>Poverty and Power, not Technology</vt:lpstr>
      <vt:lpstr>Lessons from U.S. Cities</vt:lpstr>
      <vt:lpstr>PowerPoint Presentation</vt:lpstr>
      <vt:lpstr>Gap Networks - Providence</vt:lpstr>
      <vt:lpstr>Municipal Retail Service</vt:lpstr>
      <vt:lpstr>PowerPoint Presentation</vt:lpstr>
      <vt:lpstr>Partnerships</vt:lpstr>
      <vt:lpstr>Open Access </vt:lpstr>
      <vt:lpstr>Dark Fiber / Conduit </vt:lpstr>
      <vt:lpstr> </vt:lpstr>
      <vt:lpstr>Common Financing Tools</vt:lpstr>
      <vt:lpstr>PowerPoint Presentation</vt:lpstr>
      <vt:lpstr>PowerPoint Presentation</vt:lpstr>
      <vt:lpstr>PowerPoint Presentation</vt:lpstr>
    </vt:vector>
  </TitlesOfParts>
  <Company>Institute for Local Self-Reliance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Networks</dc:title>
  <dc:creator>Christopher Mitchell</dc:creator>
  <cp:lastModifiedBy>christopher@ilsr.org</cp:lastModifiedBy>
  <cp:revision>484</cp:revision>
  <cp:lastPrinted>2010-12-03T20:25:37Z</cp:lastPrinted>
  <dcterms:created xsi:type="dcterms:W3CDTF">2011-04-11T14:00:45Z</dcterms:created>
  <dcterms:modified xsi:type="dcterms:W3CDTF">2023-04-04T03:48:18Z</dcterms:modified>
</cp:coreProperties>
</file>